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4" r:id="rId15"/>
    <p:sldId id="275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42BAE6-E9FA-8B41-8E00-B08F36BB8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" y="0"/>
            <a:ext cx="12187924" cy="1290509"/>
          </a:xfrm>
        </p:spPr>
        <p:txBody>
          <a:bodyPr/>
          <a:lstStyle/>
          <a:p>
            <a:pPr algn="ctr"/>
            <a:r>
              <a:rPr lang="sr-Cyrl-RS" sz="6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Здрав</a:t>
            </a:r>
            <a:r>
              <a:rPr lang="sr-Latn-RS" sz="6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6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живот</a:t>
            </a:r>
            <a:endParaRPr lang="sr-Latn-RS" sz="6600" b="1" i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94135AC4-88D3-734F-8B73-3BEC3C6A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38" y="1401076"/>
            <a:ext cx="9967123" cy="51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9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63AD2652-3BBE-E148-BBD7-151FF0734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371" y="715869"/>
            <a:ext cx="8871961" cy="2927061"/>
          </a:xfrm>
        </p:spPr>
        <p:txBody>
          <a:bodyPr/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Учење</a:t>
            </a:r>
            <a:r>
              <a:rPr lang="sr-Latn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релевантних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информација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изграђивањем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ставова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према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развијењем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одговарајућих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вештина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будућности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требало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резултира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одговорним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понашањем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стил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C7B29022-5DAA-7943-A401-DD82DEFB6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8" b="15411"/>
          <a:stretch/>
        </p:blipFill>
        <p:spPr>
          <a:xfrm>
            <a:off x="2065214" y="2572548"/>
            <a:ext cx="6410273" cy="35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B70C801C-9EE7-F64B-9BA7-422CF28B3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462" y="481603"/>
            <a:ext cx="9385394" cy="6091306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Здрав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живот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није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само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ово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од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претходно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наведеног</a:t>
            </a:r>
            <a:r>
              <a:rPr lang="sr-Latn-RS" sz="2400" dirty="0" smtClean="0">
                <a:solidFill>
                  <a:srgbClr val="FFFF00"/>
                </a:solidFill>
              </a:rPr>
              <a:t>,</a:t>
            </a:r>
            <a:r>
              <a:rPr lang="sr-Cyrl-RS" sz="2400" dirty="0" smtClean="0">
                <a:solidFill>
                  <a:srgbClr val="FFFF00"/>
                </a:solidFill>
              </a:rPr>
              <a:t>то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је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само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делић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онога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што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чини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здрав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живот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шта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би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требало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највише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обратим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пажњу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На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наше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здравље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утицемо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многим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другим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облицима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понашања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Један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од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најпрострањенијих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цигарете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endParaRPr lang="sr-Latn-RS" sz="2400" dirty="0">
              <a:solidFill>
                <a:srgbClr val="FFFF00"/>
              </a:solidFill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B853F11B-ED7E-7F44-9738-47FF7009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842" y="3527256"/>
            <a:ext cx="4584041" cy="3052972"/>
          </a:xfrm>
          <a:prstGeom prst="rect">
            <a:avLst/>
          </a:prstGeom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xmlns="" id="{3DC4D961-A520-6F48-8823-FA3346F9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02" y="3752917"/>
            <a:ext cx="5889540" cy="28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02820181-4DED-BB47-B1A7-60EDDF8A0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714" y="690691"/>
            <a:ext cx="5950282" cy="6136748"/>
          </a:xfrm>
        </p:spPr>
        <p:txBody>
          <a:bodyPr>
            <a:normAutofit/>
          </a:bodyPr>
          <a:lstStyle/>
          <a:p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Пушење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дувана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је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значајна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претња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здрављу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водећи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је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фактор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ризика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за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велики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број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незаразних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болести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. </a:t>
            </a:r>
            <a:endParaRPr lang="sr-Latn-RS" sz="2400" b="0" i="0" dirty="0">
              <a:solidFill>
                <a:srgbClr val="FFFF00"/>
              </a:solidFill>
              <a:effectLst/>
              <a:latin typeface="+mn-lt"/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Конзумирање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цигарета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нарушавамо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наше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физичко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психичко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здравље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Latn-RS" sz="2400" i="1" dirty="0" smtClean="0">
                <a:solidFill>
                  <a:srgbClr val="FFFF00"/>
                </a:solidFill>
              </a:rPr>
              <a:t>(</a:t>
            </a:r>
            <a:r>
              <a:rPr lang="sr-Cyrl-RS" sz="2400" i="1" dirty="0" smtClean="0">
                <a:solidFill>
                  <a:srgbClr val="FFFF00"/>
                </a:solidFill>
              </a:rPr>
              <a:t>зависност</a:t>
            </a:r>
            <a:r>
              <a:rPr lang="sr-Latn-RS" sz="2400" i="1" dirty="0" smtClean="0">
                <a:solidFill>
                  <a:srgbClr val="FFFF00"/>
                </a:solidFill>
              </a:rPr>
              <a:t>)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Србији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току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једне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године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Latn-RS" sz="2400" dirty="0">
                <a:solidFill>
                  <a:srgbClr val="FFFF00"/>
                </a:solidFill>
              </a:rPr>
              <a:t>12 000 </a:t>
            </a:r>
            <a:r>
              <a:rPr lang="sr-Cyrl-RS" sz="2400" dirty="0" smtClean="0">
                <a:solidFill>
                  <a:srgbClr val="FFFF00"/>
                </a:solidFill>
              </a:rPr>
              <a:t>људи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изгуби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живот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због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дуванског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дима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целом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свету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току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једне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године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дувански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дим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убије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Latn-RS" sz="2400" dirty="0">
                <a:solidFill>
                  <a:srgbClr val="FFFF00"/>
                </a:solidFill>
              </a:rPr>
              <a:t>6 </a:t>
            </a:r>
            <a:r>
              <a:rPr lang="sr-Cyrl-RS" sz="2400" dirty="0" smtClean="0">
                <a:solidFill>
                  <a:srgbClr val="FFFF00"/>
                </a:solidFill>
              </a:rPr>
              <a:t>милиона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људи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овај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број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убрајају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пасивни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пушачи</a:t>
            </a:r>
            <a:r>
              <a:rPr lang="sr-Latn-RS" sz="2400" dirty="0" smtClean="0">
                <a:solidFill>
                  <a:srgbClr val="FFFF00"/>
                </a:solidFill>
              </a:rPr>
              <a:t>,</a:t>
            </a:r>
            <a:r>
              <a:rPr lang="sr-Cyrl-RS" sz="2400" dirty="0" smtClean="0">
                <a:solidFill>
                  <a:srgbClr val="FFFF00"/>
                </a:solidFill>
              </a:rPr>
              <a:t>од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којих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већина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деца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endParaRPr lang="sr-Latn-RS" sz="2400" dirty="0">
              <a:solidFill>
                <a:srgbClr val="FFFF00"/>
              </a:solidFill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FFE11A13-2226-2A48-A387-4D1ECBE00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41"/>
          <a:stretch/>
        </p:blipFill>
        <p:spPr>
          <a:xfrm>
            <a:off x="7334759" y="207819"/>
            <a:ext cx="3870918" cy="4728264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6FAF6C07-D2E3-8E45-BF0E-C9DE3F20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3184"/>
            <a:ext cx="4213411" cy="26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C58EBB-8B0F-AD42-B6C4-FA555C22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391"/>
            <a:ext cx="12191999" cy="2067363"/>
          </a:xfrm>
        </p:spPr>
        <p:txBody>
          <a:bodyPr/>
          <a:lstStyle/>
          <a:p>
            <a:pPr algn="ctr"/>
            <a:r>
              <a:rPr lang="sr-Cyrl-RS" sz="44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Састав</a:t>
            </a:r>
            <a:r>
              <a:rPr lang="sr-Latn-RS" sz="44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44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једне</a:t>
            </a:r>
            <a:r>
              <a:rPr lang="sr-Latn-RS" sz="44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44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цигарете</a:t>
            </a:r>
            <a:endParaRPr lang="sr-Latn-RS" sz="4400" b="1" i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A45372E1-A63A-C345-8195-9BD6EF04FA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650" y="1319661"/>
            <a:ext cx="9030922" cy="5069993"/>
          </a:xfr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ED44EC6C-AC26-B044-841E-1AC0DD62A632}"/>
              </a:ext>
            </a:extLst>
          </p:cNvPr>
          <p:cNvSpPr txBox="1"/>
          <p:nvPr/>
        </p:nvSpPr>
        <p:spPr>
          <a:xfrm>
            <a:off x="9287219" y="1288974"/>
            <a:ext cx="27061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C000"/>
                </a:solidFill>
              </a:rPr>
              <a:t>*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Никотин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спада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у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групу</a:t>
            </a:r>
            <a:r>
              <a:rPr lang="sr-Cyrl-RS" sz="2400" dirty="0" smtClean="0">
                <a:solidFill>
                  <a:srgbClr val="FFC000"/>
                </a:solidFill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једињења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којисеназивају</a:t>
            </a:r>
            <a:r>
              <a:rPr lang="sr-Latn-RS" sz="2400" b="0" i="0" dirty="0">
                <a:solidFill>
                  <a:srgbClr val="FFC000"/>
                </a:solidFill>
                <a:effectLst/>
                <a:latin typeface="Open Sans"/>
              </a:rPr>
              <a:t> </a:t>
            </a:r>
            <a:endParaRPr lang="sr-Cyrl-RS" sz="2400" b="0" i="0" dirty="0" smtClean="0">
              <a:solidFill>
                <a:srgbClr val="FFC000"/>
              </a:solidFill>
              <a:effectLst/>
              <a:latin typeface="Open Sans"/>
            </a:endParaRPr>
          </a:p>
          <a:p>
            <a:r>
              <a:rPr lang="sr-Cyrl-RS" sz="2400" b="1" i="0" dirty="0" smtClean="0">
                <a:solidFill>
                  <a:srgbClr val="FFC000"/>
                </a:solidFill>
                <a:effectLst/>
                <a:latin typeface="Open Sans"/>
              </a:rPr>
              <a:t>алкалоиди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.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Ствара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се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у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многим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биљкама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и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служи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им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као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одбрана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од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инсеката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.</a:t>
            </a:r>
            <a:endParaRPr lang="sr-Cyrl-RS" sz="2400" b="0" i="0" dirty="0" smtClean="0">
              <a:solidFill>
                <a:srgbClr val="FFC000"/>
              </a:solidFill>
              <a:effectLst/>
              <a:latin typeface="Open Sans"/>
            </a:endParaRPr>
          </a:p>
          <a:p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У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цигаретама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се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налази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у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врло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малим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sr-Cyrl-RS" sz="2400" b="0" i="0" dirty="0" smtClean="0">
                <a:solidFill>
                  <a:srgbClr val="FFC000"/>
                </a:solidFill>
                <a:effectLst/>
                <a:latin typeface="Open Sans"/>
              </a:rPr>
              <a:t>количинама</a:t>
            </a:r>
            <a:r>
              <a:rPr lang="sr-Latn-RS" sz="2400" b="0" i="0" dirty="0" smtClean="0">
                <a:solidFill>
                  <a:srgbClr val="FFC000"/>
                </a:solidFill>
                <a:effectLst/>
                <a:latin typeface="Open Sans"/>
              </a:rPr>
              <a:t>.</a:t>
            </a:r>
            <a:endParaRPr lang="sr-Latn-RS" sz="2400" b="0" i="0" dirty="0">
              <a:solidFill>
                <a:srgbClr val="FFC000"/>
              </a:solidFill>
              <a:effectLst/>
              <a:latin typeface="Open Sans"/>
            </a:endParaRPr>
          </a:p>
          <a:p>
            <a:pPr algn="l"/>
            <a:endParaRPr lang="sr-Latn-R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4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76E30B34-A992-1C43-B17E-E64B2E9F6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131" y="1258226"/>
            <a:ext cx="5546869" cy="5519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b="0" i="0" dirty="0">
                <a:solidFill>
                  <a:srgbClr val="231F20"/>
                </a:solidFill>
                <a:effectLst/>
                <a:latin typeface="Open Sans"/>
              </a:rPr>
              <a:t>.</a:t>
            </a:r>
            <a:endParaRPr lang="sr-Latn-RS" sz="9600" b="0" i="0" dirty="0">
              <a:solidFill>
                <a:srgbClr val="FFFF00"/>
              </a:solidFill>
              <a:effectLst/>
              <a:latin typeface="Open Sans"/>
            </a:endParaRPr>
          </a:p>
          <a:p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Никотин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је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у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малим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колич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i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нам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a</a:t>
            </a:r>
            <a:r>
              <a:rPr lang="sr-Latn-RS" sz="2400" b="0" i="0" dirty="0">
                <a:solidFill>
                  <a:srgbClr val="FFFF00"/>
                </a:solidFill>
                <a:effectLst/>
                <a:latin typeface="+mn-lt"/>
              </a:rPr>
              <a:t> </a:t>
            </a:r>
            <a:r>
              <a:rPr lang="sr-Cyrl-RS" sz="2400" i="0" dirty="0" smtClean="0">
                <a:solidFill>
                  <a:srgbClr val="FFFF00"/>
                </a:solidFill>
                <a:effectLst/>
                <a:latin typeface="+mn-lt"/>
              </a:rPr>
              <a:t>стимуланс</a:t>
            </a:r>
            <a:r>
              <a:rPr lang="sr-Latn-RS" sz="2400" b="0" i="0" dirty="0">
                <a:solidFill>
                  <a:srgbClr val="FFFF00"/>
                </a:solidFill>
                <a:effectLst/>
                <a:latin typeface="+mn-lt"/>
              </a:rPr>
              <a:t> 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за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већину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си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s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ар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a</a:t>
            </a:r>
            <a:r>
              <a:rPr lang="sr-Latn-RS" sz="2400" b="0" i="0" dirty="0">
                <a:solidFill>
                  <a:srgbClr val="FFFF00"/>
                </a:solidFill>
                <a:effectLst/>
                <a:latin typeface="+mn-lt"/>
              </a:rPr>
              <a:t>,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начин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n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који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делује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у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организму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је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одгов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o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ран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за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ствар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a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ње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sr-Cyrl-RS" sz="2400" b="0" i="0" dirty="0" smtClean="0">
                <a:solidFill>
                  <a:srgbClr val="FFFF00"/>
                </a:solidFill>
                <a:effectLst/>
                <a:latin typeface="+mn-lt"/>
              </a:rPr>
              <a:t>зависности</a:t>
            </a:r>
            <a:r>
              <a:rPr lang="sr-Latn-RS" sz="2400" b="0" i="0" dirty="0" smtClean="0">
                <a:solidFill>
                  <a:srgbClr val="FFFF00"/>
                </a:solidFill>
                <a:effectLst/>
                <a:latin typeface="+mn-lt"/>
              </a:rPr>
              <a:t>.</a:t>
            </a:r>
            <a:endParaRPr lang="sr-Latn-RS" sz="2400" b="0" i="0" dirty="0">
              <a:solidFill>
                <a:srgbClr val="FFFF00"/>
              </a:solidFill>
              <a:effectLst/>
              <a:latin typeface="+mn-lt"/>
            </a:endParaRPr>
          </a:p>
          <a:p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Зависност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се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дефин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i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ше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као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:</a:t>
            </a:r>
            <a:endParaRPr lang="sr-Latn-RS" sz="2400" dirty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r>
              <a:rPr lang="sr-Latn-RS" sz="2400" dirty="0">
                <a:solidFill>
                  <a:srgbClr val="FFFF00"/>
                </a:solidFill>
                <a:latin typeface="+mn-lt"/>
              </a:rPr>
              <a:t>     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•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психол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o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шка</a:t>
            </a:r>
            <a:endParaRPr lang="sr-Latn-RS" sz="2400" dirty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r>
              <a:rPr lang="sr-Latn-RS" sz="2400" dirty="0">
                <a:solidFill>
                  <a:srgbClr val="FFFF00"/>
                </a:solidFill>
                <a:latin typeface="+mn-lt"/>
              </a:rPr>
              <a:t>     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•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физ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i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чка</a:t>
            </a:r>
            <a:endParaRPr lang="sr-Latn-RS" sz="2400" dirty="0">
              <a:solidFill>
                <a:srgbClr val="FFFF00"/>
              </a:solidFill>
              <a:latin typeface="+mn-lt"/>
            </a:endParaRPr>
          </a:p>
          <a:p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Психол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o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шка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физ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i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чка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зависност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су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медјусобно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повезане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не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+mn-lt"/>
              </a:rPr>
              <a:t>раздвојиве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.</a:t>
            </a:r>
            <a:endParaRPr lang="sr-Latn-RS" sz="2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059475A9-5242-BA46-93ED-59B05130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9590"/>
            <a:ext cx="5743365" cy="46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8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90221AF-E961-5644-9CE4-16185D8ED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-305615"/>
            <a:ext cx="10354237" cy="42786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Преко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Latn-RS" sz="2400" dirty="0">
                <a:solidFill>
                  <a:srgbClr val="FFFF00"/>
                </a:solidFill>
              </a:rPr>
              <a:t>75% </a:t>
            </a:r>
            <a:r>
              <a:rPr lang="sr-Cyrl-RS" sz="2400" dirty="0" smtClean="0">
                <a:solidFill>
                  <a:srgbClr val="FFFF00"/>
                </a:solidFill>
              </a:rPr>
              <a:t>пушачи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почиње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пушењем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измедју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Latn-RS" sz="2400" dirty="0">
                <a:solidFill>
                  <a:srgbClr val="FFFF00"/>
                </a:solidFill>
              </a:rPr>
              <a:t>13 </a:t>
            </a:r>
            <a:r>
              <a:rPr lang="sr-Cyrl-RS" sz="2400" dirty="0" smtClean="0">
                <a:solidFill>
                  <a:srgbClr val="FFFF00"/>
                </a:solidFill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Latn-RS" sz="2400" dirty="0">
                <a:solidFill>
                  <a:srgbClr val="FFFF00"/>
                </a:solidFill>
              </a:rPr>
              <a:t>17 </a:t>
            </a:r>
            <a:r>
              <a:rPr lang="sr-Cyrl-RS" sz="2400" dirty="0" smtClean="0">
                <a:solidFill>
                  <a:srgbClr val="FFFF00"/>
                </a:solidFill>
              </a:rPr>
              <a:t>године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живота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Зависност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јавља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услед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деловања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никотина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здравог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организма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То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је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стање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које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карактерише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променом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понашања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другим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реакцијама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које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указују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потребу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за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узимањем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никотина</a:t>
            </a:r>
            <a:r>
              <a:rPr lang="sr-Latn-RS" sz="2400" dirty="0" smtClean="0">
                <a:solidFill>
                  <a:srgbClr val="FFFF00"/>
                </a:solidFill>
              </a:rPr>
              <a:t>-</a:t>
            </a:r>
            <a:r>
              <a:rPr lang="sr-Cyrl-RS" sz="2400" dirty="0" smtClean="0">
                <a:solidFill>
                  <a:srgbClr val="FFFF00"/>
                </a:solidFill>
              </a:rPr>
              <a:t>трајно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или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повремено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  <a:p>
            <a:r>
              <a:rPr lang="sr-Cyrl-RS" sz="2400" dirty="0" smtClean="0">
                <a:solidFill>
                  <a:srgbClr val="FFFF00"/>
                </a:solidFill>
              </a:rPr>
              <a:t>Узимањем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нове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дозе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никотина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ствара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психолошки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учинак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или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се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уклања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нелагода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настала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услед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неузимања</a:t>
            </a:r>
            <a:r>
              <a:rPr lang="sr-Latn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</a:rPr>
              <a:t>никотина</a:t>
            </a:r>
            <a:r>
              <a:rPr lang="sr-Latn-RS" sz="2400" dirty="0" smtClean="0">
                <a:solidFill>
                  <a:srgbClr val="FFFF00"/>
                </a:solidFill>
              </a:rPr>
              <a:t>.</a:t>
            </a:r>
            <a:endParaRPr lang="sr-Latn-RS" sz="2400" dirty="0">
              <a:solidFill>
                <a:srgbClr val="FFFF00"/>
              </a:solidFill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5E1C771C-350D-7944-AE1D-BAF379E02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6" b="6165"/>
          <a:stretch/>
        </p:blipFill>
        <p:spPr>
          <a:xfrm>
            <a:off x="5794460" y="3655155"/>
            <a:ext cx="6180893" cy="30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3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6F13A9-40F0-7343-A2CD-087BAA37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Обољења</a:t>
            </a:r>
            <a:r>
              <a:rPr lang="sr-Latn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и</a:t>
            </a:r>
            <a:r>
              <a:rPr lang="sr-Latn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оштећења</a:t>
            </a:r>
            <a:r>
              <a:rPr lang="sr-Latn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која</a:t>
            </a:r>
            <a:r>
              <a:rPr lang="sr-Latn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изазива</a:t>
            </a:r>
            <a:r>
              <a:rPr lang="sr-Latn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sr-Cyrl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пушење</a:t>
            </a:r>
            <a:endParaRPr lang="sr-Latn-RS" sz="3600" b="1" i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FBC580C2-1023-D74E-817A-84E68D9431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09" r="58823" b="16551"/>
          <a:stretch/>
        </p:blipFill>
        <p:spPr>
          <a:xfrm>
            <a:off x="9398564" y="3652662"/>
            <a:ext cx="2667116" cy="3205338"/>
          </a:xfrm>
        </p:spPr>
      </p:pic>
      <p:sp>
        <p:nvSpPr>
          <p:cNvPr id="9" name="Čuvar mesta za sadržaj 8">
            <a:extLst>
              <a:ext uri="{FF2B5EF4-FFF2-40B4-BE49-F238E27FC236}">
                <a16:creationId xmlns:a16="http://schemas.microsoft.com/office/drawing/2014/main" xmlns="" id="{ED691F80-E167-4C4D-913D-967C9DC67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938" y="1333041"/>
            <a:ext cx="6858677" cy="4265825"/>
          </a:xfrm>
        </p:spPr>
        <p:txBody>
          <a:bodyPr>
            <a:normAutofit fontScale="55000" lnSpcReduction="20000"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Оштећења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мозга</a:t>
            </a:r>
            <a:r>
              <a:rPr lang="sr-Latn-RS" sz="3200" i="1" dirty="0" smtClean="0">
                <a:solidFill>
                  <a:srgbClr val="FFFF00"/>
                </a:solidFill>
              </a:rPr>
              <a:t>(</a:t>
            </a:r>
            <a:r>
              <a:rPr lang="sr-Cyrl-RS" sz="3200" i="1" dirty="0" smtClean="0">
                <a:solidFill>
                  <a:srgbClr val="FFFF00"/>
                </a:solidFill>
              </a:rPr>
              <a:t>никотин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из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цигарета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оштећује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мозак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ствара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већу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зависност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од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хероина</a:t>
            </a:r>
            <a:r>
              <a:rPr lang="sr-Latn-RS" sz="3200" i="1" dirty="0" smtClean="0">
                <a:solidFill>
                  <a:srgbClr val="FFFF00"/>
                </a:solidFill>
              </a:rPr>
              <a:t>)</a:t>
            </a:r>
            <a:endParaRPr lang="sr-Latn-RS" sz="3200" i="1" dirty="0">
              <a:solidFill>
                <a:srgbClr val="FFFF00"/>
              </a:solidFill>
            </a:endParaRPr>
          </a:p>
          <a:p>
            <a:r>
              <a:rPr lang="sr-Cyrl-RS" sz="3200" dirty="0" smtClean="0">
                <a:solidFill>
                  <a:srgbClr val="FFFF00"/>
                </a:solidFill>
              </a:rPr>
              <a:t>Стварање</a:t>
            </a:r>
            <a:r>
              <a:rPr lang="sr-Latn-RS" sz="3200" dirty="0" smtClean="0">
                <a:solidFill>
                  <a:srgbClr val="FFFF00"/>
                </a:solidFill>
              </a:rPr>
              <a:t> </a:t>
            </a:r>
            <a:r>
              <a:rPr lang="sr-Cyrl-RS" sz="3200" dirty="0" smtClean="0">
                <a:solidFill>
                  <a:srgbClr val="FFFF00"/>
                </a:solidFill>
              </a:rPr>
              <a:t>бора</a:t>
            </a:r>
            <a:r>
              <a:rPr lang="sr-Latn-RS" sz="3200" dirty="0" smtClean="0">
                <a:solidFill>
                  <a:srgbClr val="FFFF00"/>
                </a:solidFill>
              </a:rPr>
              <a:t> </a:t>
            </a:r>
            <a:r>
              <a:rPr lang="sr-Latn-RS" sz="3200" i="1" dirty="0" smtClean="0">
                <a:solidFill>
                  <a:srgbClr val="FFFF00"/>
                </a:solidFill>
              </a:rPr>
              <a:t>(</a:t>
            </a:r>
            <a:r>
              <a:rPr lang="sr-Cyrl-RS" sz="3200" i="1" dirty="0" smtClean="0">
                <a:solidFill>
                  <a:srgbClr val="FFFF00"/>
                </a:solidFill>
              </a:rPr>
              <a:t>смањује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доток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крви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кожу</a:t>
            </a:r>
            <a:r>
              <a:rPr lang="sr-Latn-RS" sz="3200" i="1" dirty="0" smtClean="0">
                <a:solidFill>
                  <a:srgbClr val="FFFF00"/>
                </a:solidFill>
              </a:rPr>
              <a:t>,</a:t>
            </a:r>
            <a:r>
              <a:rPr lang="sr-Cyrl-RS" sz="3200" i="1" dirty="0" smtClean="0">
                <a:solidFill>
                  <a:srgbClr val="FFFF00"/>
                </a:solidFill>
              </a:rPr>
              <a:t>тако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кожа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постаје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смежурана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са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пуно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бора</a:t>
            </a:r>
            <a:r>
              <a:rPr lang="sr-Latn-RS" sz="3200" i="1" dirty="0" smtClean="0">
                <a:solidFill>
                  <a:srgbClr val="FFFF00"/>
                </a:solidFill>
              </a:rPr>
              <a:t>) </a:t>
            </a:r>
            <a:endParaRPr lang="sr-Latn-RS" sz="3200" i="1" dirty="0">
              <a:solidFill>
                <a:srgbClr val="FFFF00"/>
              </a:solidFill>
            </a:endParaRPr>
          </a:p>
          <a:p>
            <a:r>
              <a:rPr lang="sr-Cyrl-RS" sz="3200" b="1" dirty="0" smtClean="0">
                <a:solidFill>
                  <a:srgbClr val="FF0000"/>
                </a:solidFill>
              </a:rPr>
              <a:t>Катаракта</a:t>
            </a:r>
            <a:r>
              <a:rPr lang="sr-Latn-RS" sz="3200" dirty="0" smtClean="0">
                <a:solidFill>
                  <a:srgbClr val="FFFF00"/>
                </a:solidFill>
              </a:rPr>
              <a:t> </a:t>
            </a:r>
            <a:r>
              <a:rPr lang="sr-Latn-RS" sz="3200" i="1" dirty="0" smtClean="0">
                <a:solidFill>
                  <a:srgbClr val="FFFF00"/>
                </a:solidFill>
              </a:rPr>
              <a:t>(</a:t>
            </a:r>
            <a:r>
              <a:rPr lang="sr-Cyrl-RS" sz="3200" i="1" dirty="0" smtClean="0">
                <a:solidFill>
                  <a:srgbClr val="FFFF00"/>
                </a:solidFill>
              </a:rPr>
              <a:t>сто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особа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више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конзумира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цигарете</a:t>
            </a:r>
            <a:r>
              <a:rPr lang="sr-Latn-RS" sz="3200" i="1" dirty="0" smtClean="0">
                <a:solidFill>
                  <a:srgbClr val="FFFF00"/>
                </a:solidFill>
              </a:rPr>
              <a:t>, </a:t>
            </a:r>
            <a:r>
              <a:rPr lang="sr-Cyrl-RS" sz="3200" i="1" dirty="0" smtClean="0">
                <a:solidFill>
                  <a:srgbClr val="FFFF00"/>
                </a:solidFill>
              </a:rPr>
              <a:t>веће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су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шансе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добије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катаракту</a:t>
            </a:r>
            <a:r>
              <a:rPr lang="sr-Latn-RS" sz="3200" i="1" dirty="0" smtClean="0">
                <a:solidFill>
                  <a:srgbClr val="FFFF00"/>
                </a:solidFill>
              </a:rPr>
              <a:t>-</a:t>
            </a:r>
            <a:r>
              <a:rPr lang="sr-Cyrl-RS" sz="3200" i="1" dirty="0" smtClean="0">
                <a:solidFill>
                  <a:srgbClr val="FFFF00"/>
                </a:solidFill>
              </a:rPr>
              <a:t>обољење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које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изазива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слепило</a:t>
            </a:r>
            <a:r>
              <a:rPr lang="sr-Latn-RS" sz="3200" i="1" dirty="0" smtClean="0">
                <a:solidFill>
                  <a:srgbClr val="FFFF00"/>
                </a:solidFill>
              </a:rPr>
              <a:t>.</a:t>
            </a:r>
            <a:r>
              <a:rPr lang="sr-Cyrl-RS" sz="3200" i="1" dirty="0" smtClean="0">
                <a:solidFill>
                  <a:srgbClr val="FFFF00"/>
                </a:solidFill>
              </a:rPr>
              <a:t>Чак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бивши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пушачи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имају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Latn-RS" sz="3200" i="1" dirty="0">
                <a:solidFill>
                  <a:srgbClr val="FFFF00"/>
                </a:solidFill>
              </a:rPr>
              <a:t>50% </a:t>
            </a:r>
            <a:r>
              <a:rPr lang="sr-Cyrl-RS" sz="3200" i="1" dirty="0" smtClean="0">
                <a:solidFill>
                  <a:srgbClr val="FFFF00"/>
                </a:solidFill>
              </a:rPr>
              <a:t>веће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шансе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добију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катаракту</a:t>
            </a:r>
            <a:r>
              <a:rPr lang="sr-Latn-RS" sz="3200" i="1" dirty="0" smtClean="0">
                <a:solidFill>
                  <a:srgbClr val="FFFF00"/>
                </a:solidFill>
              </a:rPr>
              <a:t>) </a:t>
            </a:r>
            <a:endParaRPr lang="sr-Latn-RS" sz="3200" dirty="0">
              <a:solidFill>
                <a:srgbClr val="FFFF00"/>
              </a:solidFill>
            </a:endParaRPr>
          </a:p>
          <a:p>
            <a:r>
              <a:rPr lang="sr-Cyrl-RS" sz="3200" b="1" dirty="0" smtClean="0">
                <a:solidFill>
                  <a:srgbClr val="FF0000"/>
                </a:solidFill>
              </a:rPr>
              <a:t>Рак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уста</a:t>
            </a:r>
            <a:r>
              <a:rPr lang="sr-Latn-RS" sz="3200" i="1" dirty="0" smtClean="0">
                <a:solidFill>
                  <a:srgbClr val="FFFF00"/>
                </a:solidFill>
              </a:rPr>
              <a:t>(</a:t>
            </a:r>
            <a:r>
              <a:rPr lang="sr-Cyrl-RS" sz="3200" i="1" dirty="0" smtClean="0">
                <a:solidFill>
                  <a:srgbClr val="FFFF00"/>
                </a:solidFill>
              </a:rPr>
              <a:t>пушење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је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главни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узрок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добијања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рака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уста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језика</a:t>
            </a:r>
            <a:r>
              <a:rPr lang="sr-Latn-RS" sz="3200" i="1" dirty="0" smtClean="0">
                <a:solidFill>
                  <a:srgbClr val="FFFF00"/>
                </a:solidFill>
              </a:rPr>
              <a:t>.</a:t>
            </a:r>
            <a:r>
              <a:rPr lang="sr-Cyrl-RS" sz="3200" i="1" dirty="0" smtClean="0">
                <a:solidFill>
                  <a:srgbClr val="FFFF00"/>
                </a:solidFill>
              </a:rPr>
              <a:t>Отежава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рад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пљувачке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која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уклања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клице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из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уста</a:t>
            </a:r>
            <a:r>
              <a:rPr lang="sr-Latn-RS" sz="3200" i="1" dirty="0" smtClean="0">
                <a:solidFill>
                  <a:srgbClr val="FFFF00"/>
                </a:solidFill>
              </a:rPr>
              <a:t>.</a:t>
            </a:r>
            <a:r>
              <a:rPr lang="sr-Cyrl-RS" sz="3200" i="1" dirty="0" smtClean="0">
                <a:solidFill>
                  <a:srgbClr val="FFFF00"/>
                </a:solidFill>
              </a:rPr>
              <a:t>Пушачи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имају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зута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уста</a:t>
            </a:r>
            <a:r>
              <a:rPr lang="sr-Latn-RS" sz="3200" i="1" dirty="0" smtClean="0">
                <a:solidFill>
                  <a:srgbClr val="FFFF00"/>
                </a:solidFill>
              </a:rPr>
              <a:t>,</a:t>
            </a:r>
            <a:r>
              <a:rPr lang="sr-Cyrl-RS" sz="3200" i="1" dirty="0" smtClean="0">
                <a:solidFill>
                  <a:srgbClr val="FFFF00"/>
                </a:solidFill>
              </a:rPr>
              <a:t>непријатан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задах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веће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шансе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од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обољевања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непца</a:t>
            </a:r>
            <a:r>
              <a:rPr lang="sr-Latn-RS" sz="3200" i="1" dirty="0" smtClean="0">
                <a:solidFill>
                  <a:srgbClr val="FFFF00"/>
                </a:solidFill>
              </a:rPr>
              <a:t>-</a:t>
            </a:r>
            <a:r>
              <a:rPr lang="sr-Cyrl-RS" sz="3200" i="1" dirty="0" smtClean="0">
                <a:solidFill>
                  <a:srgbClr val="FFFF00"/>
                </a:solidFill>
              </a:rPr>
              <a:t>чак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ако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су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млади</a:t>
            </a:r>
            <a:r>
              <a:rPr lang="sr-Latn-RS" sz="3200" i="1" dirty="0" smtClean="0">
                <a:solidFill>
                  <a:srgbClr val="FFFF00"/>
                </a:solidFill>
              </a:rPr>
              <a:t>)</a:t>
            </a:r>
            <a:endParaRPr lang="sr-Latn-RS" sz="3200" i="1" dirty="0">
              <a:solidFill>
                <a:srgbClr val="FFFF00"/>
              </a:solidFill>
            </a:endParaRPr>
          </a:p>
          <a:p>
            <a:r>
              <a:rPr lang="sr-Cyrl-RS" sz="3200" b="1" dirty="0" smtClean="0">
                <a:solidFill>
                  <a:srgbClr val="FF0000"/>
                </a:solidFill>
              </a:rPr>
              <a:t>Оштећење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коже</a:t>
            </a:r>
            <a:r>
              <a:rPr lang="sr-Latn-RS" sz="3200" i="1" dirty="0" smtClean="0">
                <a:solidFill>
                  <a:srgbClr val="FFFF00"/>
                </a:solidFill>
              </a:rPr>
              <a:t>(</a:t>
            </a:r>
            <a:r>
              <a:rPr lang="sr-Cyrl-RS" sz="3200" i="1" dirty="0" smtClean="0">
                <a:solidFill>
                  <a:srgbClr val="FFFF00"/>
                </a:solidFill>
              </a:rPr>
              <a:t>катран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из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дувана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чини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да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прсти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постају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жути</a:t>
            </a:r>
            <a:r>
              <a:rPr lang="sr-Latn-RS" sz="3200" i="1" dirty="0" smtClean="0">
                <a:solidFill>
                  <a:srgbClr val="FFFF00"/>
                </a:solidFill>
              </a:rPr>
              <a:t>,</a:t>
            </a:r>
            <a:r>
              <a:rPr lang="sr-Cyrl-RS" sz="3200" i="1" dirty="0" smtClean="0">
                <a:solidFill>
                  <a:srgbClr val="FFFF00"/>
                </a:solidFill>
              </a:rPr>
              <a:t>а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нокти</a:t>
            </a:r>
            <a:r>
              <a:rPr lang="sr-Latn-RS" sz="3200" i="1" dirty="0" smtClean="0">
                <a:solidFill>
                  <a:srgbClr val="FFFF00"/>
                </a:solidFill>
              </a:rPr>
              <a:t> </a:t>
            </a:r>
            <a:r>
              <a:rPr lang="sr-Cyrl-RS" sz="3200" i="1" dirty="0" smtClean="0">
                <a:solidFill>
                  <a:srgbClr val="FFFF00"/>
                </a:solidFill>
              </a:rPr>
              <a:t>прљави</a:t>
            </a:r>
            <a:r>
              <a:rPr lang="sr-Latn-RS" sz="3200" i="1" dirty="0" smtClean="0">
                <a:solidFill>
                  <a:srgbClr val="FFFF00"/>
                </a:solidFill>
              </a:rPr>
              <a:t>)</a:t>
            </a:r>
            <a:endParaRPr lang="sr-Latn-RS" sz="3200" i="1" dirty="0">
              <a:solidFill>
                <a:srgbClr val="FFFF00"/>
              </a:solidFill>
            </a:endParaRPr>
          </a:p>
          <a:p>
            <a:r>
              <a:rPr lang="sr-Cyrl-RS" sz="3200" b="1" dirty="0" smtClean="0">
                <a:solidFill>
                  <a:srgbClr val="FF0000"/>
                </a:solidFill>
              </a:rPr>
              <a:t>Рак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грла</a:t>
            </a:r>
            <a:endParaRPr lang="sr-Latn-RS" sz="3200" b="1" dirty="0">
              <a:solidFill>
                <a:srgbClr val="FF0000"/>
              </a:solidFill>
            </a:endParaRPr>
          </a:p>
          <a:p>
            <a:endParaRPr lang="sr-Latn-RS" sz="3800" i="1" dirty="0">
              <a:solidFill>
                <a:srgbClr val="FFFF00"/>
              </a:solidFill>
            </a:endParaRPr>
          </a:p>
          <a:p>
            <a:endParaRPr lang="sr-Latn-RS" sz="2400" dirty="0">
              <a:solidFill>
                <a:srgbClr val="FFFF00"/>
              </a:solidFill>
            </a:endParaRPr>
          </a:p>
        </p:txBody>
      </p:sp>
      <p:pic>
        <p:nvPicPr>
          <p:cNvPr id="10" name="Slika 10">
            <a:extLst>
              <a:ext uri="{FF2B5EF4-FFF2-40B4-BE49-F238E27FC236}">
                <a16:creationId xmlns:a16="http://schemas.microsoft.com/office/drawing/2014/main" xmlns="" id="{4A5C2847-B6D4-6949-A719-6E6D48FB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90" y="1259134"/>
            <a:ext cx="5074227" cy="24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7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71EC091C-41EC-7F4E-8AE7-53B4BAFB52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620" y="267519"/>
            <a:ext cx="7311789" cy="6424897"/>
          </a:xfr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xmlns="" id="{E3F197AA-F100-F044-82F5-45C3765AFA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59119" y="1939394"/>
            <a:ext cx="3884314" cy="4619185"/>
          </a:xfrm>
        </p:spPr>
      </p:pic>
    </p:spTree>
    <p:extLst>
      <p:ext uri="{BB962C8B-B14F-4D97-AF65-F5344CB8AC3E}">
        <p14:creationId xmlns:p14="http://schemas.microsoft.com/office/powerpoint/2010/main" val="364742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DB90A73C-635D-6A4F-A084-CFD0A71F26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9818" y="150362"/>
            <a:ext cx="7285859" cy="6557275"/>
          </a:xfr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xmlns="" id="{E2C8C6A7-1812-CA46-9BAB-A2786D6EAA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0327" y="2849965"/>
            <a:ext cx="3827998" cy="3857672"/>
          </a:xfrm>
        </p:spPr>
      </p:pic>
    </p:spTree>
    <p:extLst>
      <p:ext uri="{BB962C8B-B14F-4D97-AF65-F5344CB8AC3E}">
        <p14:creationId xmlns:p14="http://schemas.microsoft.com/office/powerpoint/2010/main" val="226568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E96295A8-4DEC-5042-B873-445E04A4D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13061" y="563940"/>
            <a:ext cx="7368822" cy="6263499"/>
          </a:xfrm>
        </p:spPr>
      </p:pic>
    </p:spTree>
    <p:extLst>
      <p:ext uri="{BB962C8B-B14F-4D97-AF65-F5344CB8AC3E}">
        <p14:creationId xmlns:p14="http://schemas.microsoft.com/office/powerpoint/2010/main" val="307274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BA394BE7-9F4C-F34F-A850-C48FB8BE3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42" y="1936807"/>
            <a:ext cx="9400716" cy="4688926"/>
          </a:xfrm>
        </p:spPr>
        <p:txBody>
          <a:bodyPr/>
          <a:lstStyle/>
          <a:p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Здравље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највећа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вредност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сваког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појединца</a:t>
            </a:r>
            <a:r>
              <a:rPr lang="sr-Latn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можемо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бирати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здравље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можемо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изабрати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R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није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нешто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дато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урођено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већ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стрпљиво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2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C86B2FCC-0B97-E84C-BE5D-9B21A431F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7751" y="461488"/>
            <a:ext cx="5057674" cy="2967512"/>
          </a:xfr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xmlns="" id="{7BBABF72-A867-C647-B160-EFB879E5A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0" y="1945244"/>
            <a:ext cx="3909727" cy="3588170"/>
          </a:xfrm>
          <a:prstGeom prst="rect">
            <a:avLst/>
          </a:prstGeom>
        </p:spPr>
      </p:pic>
      <p:pic>
        <p:nvPicPr>
          <p:cNvPr id="11" name="Slika 11">
            <a:extLst>
              <a:ext uri="{FF2B5EF4-FFF2-40B4-BE49-F238E27FC236}">
                <a16:creationId xmlns:a16="http://schemas.microsoft.com/office/drawing/2014/main" xmlns="" id="{EB2637C3-905D-6A44-9843-0F50343B2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1237" r="16111"/>
          <a:stretch/>
        </p:blipFill>
        <p:spPr>
          <a:xfrm>
            <a:off x="8288677" y="1945244"/>
            <a:ext cx="3585883" cy="3588170"/>
          </a:xfrm>
          <a:prstGeom prst="rect">
            <a:avLst/>
          </a:prstGeom>
        </p:spPr>
      </p:pic>
      <p:sp>
        <p:nvSpPr>
          <p:cNvPr id="13" name="Okvir za tekst 12">
            <a:extLst>
              <a:ext uri="{FF2B5EF4-FFF2-40B4-BE49-F238E27FC236}">
                <a16:creationId xmlns:a16="http://schemas.microsoft.com/office/drawing/2014/main" xmlns="" id="{C4806741-1BF2-F64C-8711-24E424E1AFAA}"/>
              </a:ext>
            </a:extLst>
          </p:cNvPr>
          <p:cNvSpPr txBox="1"/>
          <p:nvPr/>
        </p:nvSpPr>
        <p:spPr>
          <a:xfrm>
            <a:off x="4721140" y="4011003"/>
            <a:ext cx="319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4000" b="1" dirty="0" smtClean="0">
                <a:solidFill>
                  <a:srgbClr val="FFFF00"/>
                </a:solidFill>
              </a:rPr>
              <a:t>Ви</a:t>
            </a:r>
            <a:r>
              <a:rPr lang="sr-Latn-RS" sz="4000" b="1" dirty="0" smtClean="0">
                <a:solidFill>
                  <a:srgbClr val="FFFF00"/>
                </a:solidFill>
              </a:rPr>
              <a:t> </a:t>
            </a:r>
            <a:r>
              <a:rPr lang="sr-Cyrl-RS" sz="4000" b="1" dirty="0" smtClean="0">
                <a:solidFill>
                  <a:srgbClr val="FFFF00"/>
                </a:solidFill>
              </a:rPr>
              <a:t>бирате</a:t>
            </a:r>
            <a:r>
              <a:rPr lang="sr-Latn-RS" sz="4000" b="1" dirty="0" smtClean="0">
                <a:solidFill>
                  <a:srgbClr val="FFFF00"/>
                </a:solidFill>
              </a:rPr>
              <a:t>!</a:t>
            </a:r>
            <a:endParaRPr lang="sr-Latn-RS" sz="4000" b="1" dirty="0">
              <a:solidFill>
                <a:srgbClr val="FFFF00"/>
              </a:solidFill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1BE8FD43-6A27-744F-B658-186D9317D4C9}"/>
              </a:ext>
            </a:extLst>
          </p:cNvPr>
          <p:cNvSpPr txBox="1"/>
          <p:nvPr/>
        </p:nvSpPr>
        <p:spPr>
          <a:xfrm>
            <a:off x="8952089" y="5762838"/>
            <a:ext cx="45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3600" b="1" i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Лаборанти</a:t>
            </a:r>
            <a:endParaRPr lang="sr-Latn-RS" sz="3600" b="1" i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8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323D79B-C647-4F48-8E7F-A360DDC64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27" y="892397"/>
            <a:ext cx="6928250" cy="5965603"/>
          </a:xfrm>
        </p:spPr>
        <p:txBody>
          <a:bodyPr/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практиковање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значајно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унапређује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човека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Предуслов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свакако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добар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практиковању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sr-Latn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</a:t>
            </a:r>
            <a:r>
              <a:rPr lang="sr-Latn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одржавати</a:t>
            </a:r>
            <a:r>
              <a:rPr lang="sr-Latn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здравље</a:t>
            </a:r>
            <a:r>
              <a:rPr lang="sr-Latn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</a:t>
            </a:r>
            <a:r>
              <a:rPr lang="sr-Latn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целог</a:t>
            </a:r>
            <a:r>
              <a:rPr lang="sr-Latn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драв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укључивати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исхрану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довољно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одмора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наравно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социјалну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интеракцију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1A30DF31-8A08-314A-9837-4219A494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49" y="1734308"/>
            <a:ext cx="4111087" cy="41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4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3EA6121-DDDC-CB44-A727-A1C4DC68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7" y="811649"/>
            <a:ext cx="6222113" cy="5063557"/>
          </a:xfrm>
        </p:spPr>
        <p:txBody>
          <a:bodyPr/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најбитнијих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практиковања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физичком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активношћу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подразумевају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разни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рекреативни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спортови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јога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шетње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вежбе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куце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недостатак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драстично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повећава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Физичком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активношћу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јачају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самим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значајно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смањују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ризици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7D3B9C64-4927-094B-BECE-C30A1C29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28006"/>
            <a:ext cx="5374047" cy="265885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21F0D5BD-BE51-FD4B-9BE1-6DB182227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957" y="654984"/>
            <a:ext cx="4066673" cy="38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B1ECEE3-41C8-6142-A8B4-0873DADE9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515850"/>
            <a:ext cx="4992688" cy="473255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исхрана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суштинских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пажња</a:t>
            </a:r>
            <a:r>
              <a:rPr lang="sr-Latn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исхрана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помаже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телесних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имуног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RS" sz="2400" dirty="0">
              <a:solidFill>
                <a:srgbClr val="FFFF00"/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3877E70-C0DD-4D4B-AC25-84C251DD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72" y="1393605"/>
            <a:ext cx="4533200" cy="45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B3448937-31A5-6B43-A19D-66ACF086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69" y="1063540"/>
            <a:ext cx="7026045" cy="3497864"/>
          </a:xfrm>
        </p:spPr>
        <p:txBody>
          <a:bodyPr/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данашње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мање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слободног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бирање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исхрана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изазов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B8DEA26C-7777-E64A-A597-CADAFE76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37" y="2597727"/>
            <a:ext cx="6803888" cy="3401944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B61B91BC-9F6E-7040-8734-54486138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0" y="3195670"/>
            <a:ext cx="4204065" cy="34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6730F31-957D-D644-8A10-88073A11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0" y="1245280"/>
            <a:ext cx="9385393" cy="561272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улогу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тиче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додаци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исхрани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100%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порекла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воћа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поврћа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лековитог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биља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козметика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лековитог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биља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воћа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поврћа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4A9A275A-C469-BA44-9637-B1EDC48C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11" y="2656026"/>
            <a:ext cx="7390257" cy="38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B2E8E3EC-F19A-984A-8B50-032D2BE5C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999" y="899660"/>
            <a:ext cx="4396339" cy="419576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одмора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јако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опорављају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јачају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одмора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спавања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Čuvar mesta za sadržaj 8">
            <a:extLst>
              <a:ext uri="{FF2B5EF4-FFF2-40B4-BE49-F238E27FC236}">
                <a16:creationId xmlns:a16="http://schemas.microsoft.com/office/drawing/2014/main" xmlns="" id="{1804D739-1C5E-6E4A-8C3F-70F083CB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152759"/>
            <a:ext cx="6096000" cy="4200245"/>
          </a:xfrm>
        </p:spPr>
        <p:txBody>
          <a:bodyPr/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Одмор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јер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мишићи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обнављају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поново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јачају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избалансиран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одмор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помоћи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одржавању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психофизичког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стања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обезбедиће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довољно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енергије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9117CAC5-44FA-DA45-8799-CB790464A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5" y="3459347"/>
            <a:ext cx="5090321" cy="309099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85E1055D-B6CB-EF44-9B46-CE9922EE9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96" y="280242"/>
            <a:ext cx="4373143" cy="3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7EB9310-DC90-8149-977D-24CF829ED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350" y="752542"/>
            <a:ext cx="9947725" cy="419576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Социјална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интеракција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јако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битан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јер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помаже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одржавању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менталног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емоционалног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социјална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интеракција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између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људи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пуно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помаже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успостављању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пријатељских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веза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осјећаја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прихваћености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такође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повећава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самопоуздање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50F4C1AE-60DA-B244-89AB-15CCEF6B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8" y="2850423"/>
            <a:ext cx="5641866" cy="37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3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765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Brush Script MT</vt:lpstr>
      <vt:lpstr>Calibri</vt:lpstr>
      <vt:lpstr>Century Gothic</vt:lpstr>
      <vt:lpstr>Open Sans</vt:lpstr>
      <vt:lpstr>Times New Roman</vt:lpstr>
      <vt:lpstr>Wingdings 3</vt:lpstr>
      <vt:lpstr>Jon</vt:lpstr>
      <vt:lpstr>Здрав живот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Састав једне цигарете</vt:lpstr>
      <vt:lpstr>PowerPoint Presentation</vt:lpstr>
      <vt:lpstr>PowerPoint Presentation</vt:lpstr>
      <vt:lpstr>Обољења и оштећења која изазива пушење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 život</dc:title>
  <dc:creator>Nepoznat korisnik</dc:creator>
  <cp:lastModifiedBy>Zeljka</cp:lastModifiedBy>
  <cp:revision>5</cp:revision>
  <dcterms:created xsi:type="dcterms:W3CDTF">2020-05-14T10:44:28Z</dcterms:created>
  <dcterms:modified xsi:type="dcterms:W3CDTF">2020-05-26T13:49:44Z</dcterms:modified>
</cp:coreProperties>
</file>